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3" r:id="rId2"/>
  </p:sldMasterIdLst>
  <p:sldIdLst>
    <p:sldId id="282" r:id="rId3"/>
    <p:sldId id="257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58" r:id="rId12"/>
    <p:sldId id="259" r:id="rId13"/>
    <p:sldId id="260" r:id="rId14"/>
    <p:sldId id="261" r:id="rId15"/>
    <p:sldId id="290" r:id="rId16"/>
    <p:sldId id="262" r:id="rId17"/>
    <p:sldId id="263" r:id="rId18"/>
    <p:sldId id="275" r:id="rId19"/>
    <p:sldId id="274" r:id="rId20"/>
    <p:sldId id="264" r:id="rId21"/>
    <p:sldId id="296" r:id="rId22"/>
    <p:sldId id="273" r:id="rId23"/>
    <p:sldId id="265" r:id="rId24"/>
    <p:sldId id="266" r:id="rId25"/>
    <p:sldId id="267" r:id="rId26"/>
    <p:sldId id="276" r:id="rId27"/>
    <p:sldId id="268" r:id="rId28"/>
    <p:sldId id="269" r:id="rId29"/>
    <p:sldId id="270" r:id="rId30"/>
    <p:sldId id="271" r:id="rId31"/>
    <p:sldId id="272" r:id="rId32"/>
    <p:sldId id="277" r:id="rId33"/>
    <p:sldId id="278" r:id="rId34"/>
    <p:sldId id="291" r:id="rId35"/>
    <p:sldId id="292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33FF"/>
    <a:srgbClr val="FF0000"/>
    <a:srgbClr val="800000"/>
    <a:srgbClr val="C08D76"/>
    <a:srgbClr val="FFCC99"/>
    <a:srgbClr val="602E04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>
        <p:scale>
          <a:sx n="118" d="100"/>
          <a:sy n="118" d="100"/>
        </p:scale>
        <p:origin x="-143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285728"/>
            <a:ext cx="8143932" cy="1143008"/>
          </a:xfrm>
          <a:prstGeom prst="roundRect">
            <a:avLst/>
          </a:prstGeom>
          <a:solidFill>
            <a:srgbClr val="FFCC99">
              <a:alpha val="50000"/>
            </a:srgbClr>
          </a:solidFill>
          <a:ln w="50800" cmpd="dbl">
            <a:solidFill>
              <a:srgbClr val="602E04">
                <a:alpha val="61000"/>
              </a:srgb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02E04"/>
              </a:buClr>
              <a:buFont typeface="Wingdings" pitchFamily="2" charset="2"/>
              <a:buChar char="§"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BA01E-11CA-458F-B92E-7CD2868B8B6D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19990-1E3C-48B0-A050-307AAB7A88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 rot="5400000">
            <a:off x="4750594" y="2178844"/>
            <a:ext cx="5857875" cy="2071687"/>
          </a:xfrm>
          <a:prstGeom prst="roundRect">
            <a:avLst/>
          </a:prstGeom>
          <a:solidFill>
            <a:srgbClr val="FFCC99">
              <a:alpha val="50000"/>
            </a:srgbClr>
          </a:solidFill>
          <a:ln w="50800" cmpd="dbl">
            <a:solidFill>
              <a:srgbClr val="602E04">
                <a:alpha val="61000"/>
              </a:srgb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3EC7-08CB-4D21-B66C-49F7B1D84463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727EC-22FE-4DE7-B929-61969590F0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3789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789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7893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solidFill>
                <a:srgbClr val="FFFFFF"/>
              </a:solidFill>
            </a:endParaRPr>
          </a:p>
        </p:txBody>
      </p:sp>
      <p:grpSp>
        <p:nvGrpSpPr>
          <p:cNvPr id="37894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3789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3789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3789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89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89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90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90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790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3790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37904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7905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7906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7907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7908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7909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791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791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7912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78E91A15-B41C-40F6-8ABB-898E19F5F278}" type="datetime1">
              <a:rPr lang="ru-RU" altLang="ru-RU">
                <a:solidFill>
                  <a:srgbClr val="FFFFFF"/>
                </a:solidFill>
              </a:rPr>
              <a:pPr/>
              <a:t>08.04.2015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791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764825E-D821-4A39-A708-595A8842CCC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7914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00111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80232-2A6E-4B7F-8029-18F2CF3D1DFD}" type="datetime1">
              <a:rPr lang="ru-RU" altLang="ru-RU">
                <a:solidFill>
                  <a:srgbClr val="FFFFFF"/>
                </a:solidFill>
              </a:rPr>
              <a:pPr/>
              <a:t>08.04.2015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4EA94-4A3C-4276-B00E-F37C14E997C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81625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EB16C8-F7CB-4E86-AA88-BF5470DA4D18}" type="datetime1">
              <a:rPr lang="ru-RU" altLang="ru-RU">
                <a:solidFill>
                  <a:srgbClr val="FFFFFF"/>
                </a:solidFill>
              </a:rPr>
              <a:pPr/>
              <a:t>08.04.2015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92454-FAFA-4764-BEB3-32DB31E7684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08336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405AAC-2543-45EC-AA37-84EE323D8344}" type="datetime1">
              <a:rPr lang="ru-RU" altLang="ru-RU">
                <a:solidFill>
                  <a:srgbClr val="FFFFFF"/>
                </a:solidFill>
              </a:rPr>
              <a:pPr/>
              <a:t>08.04.2015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2E235-BFA6-4602-81F8-B43230552D0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26405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0D8E3C-3F7A-40F9-96C7-E2F482AE954A}" type="datetime1">
              <a:rPr lang="ru-RU" altLang="ru-RU">
                <a:solidFill>
                  <a:srgbClr val="FFFFFF"/>
                </a:solidFill>
              </a:rPr>
              <a:pPr/>
              <a:t>08.04.2015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94993-1C45-416D-8FFF-5FC362772C1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150750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86B10B-755E-463F-9211-E29C0E387621}" type="datetime1">
              <a:rPr lang="ru-RU" altLang="ru-RU">
                <a:solidFill>
                  <a:srgbClr val="FFFFFF"/>
                </a:solidFill>
              </a:rPr>
              <a:pPr/>
              <a:t>08.04.2015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53013-1CDC-46C5-8FB4-DE705974930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72168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6FF89B-3F78-478D-B229-7936FC25AC5A}" type="datetime1">
              <a:rPr lang="ru-RU" altLang="ru-RU">
                <a:solidFill>
                  <a:srgbClr val="FFFFFF"/>
                </a:solidFill>
              </a:rPr>
              <a:pPr/>
              <a:t>08.04.2015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66C92-E26B-42FB-BDCD-870E2117E39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83787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1F909-435E-4FEA-8EC8-4BD2C44BD13B}" type="datetime1">
              <a:rPr lang="ru-RU" altLang="ru-RU">
                <a:solidFill>
                  <a:srgbClr val="FFFFFF"/>
                </a:solidFill>
              </a:rPr>
              <a:pPr/>
              <a:t>08.04.2015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B270C-850E-487D-9DBD-3268E2C223E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36563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4755EC-9AA8-45E2-97CD-A20634271A58}" type="datetime1">
              <a:rPr lang="ru-RU" altLang="ru-RU">
                <a:solidFill>
                  <a:srgbClr val="FFFFFF"/>
                </a:solidFill>
              </a:rPr>
              <a:pPr/>
              <a:t>08.04.2015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42665-09F7-4400-B82B-6289709902B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01229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14348" y="4357694"/>
            <a:ext cx="7786742" cy="1500198"/>
          </a:xfrm>
          <a:prstGeom prst="roundRect">
            <a:avLst/>
          </a:prstGeom>
          <a:solidFill>
            <a:srgbClr val="FFCC99">
              <a:alpha val="50000"/>
            </a:srgbClr>
          </a:solidFill>
          <a:ln w="50800" cmpd="dbl">
            <a:solidFill>
              <a:srgbClr val="602E04">
                <a:alpha val="61000"/>
              </a:srgb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C6FC4-E713-4D92-965C-BA3F0BE55299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8AA82-C514-4FA3-A227-52D5F7E008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F6DE35-EA32-4A56-B39D-1F6ACA10EE50}" type="datetime1">
              <a:rPr lang="ru-RU" altLang="ru-RU">
                <a:solidFill>
                  <a:srgbClr val="FFFFFF"/>
                </a:solidFill>
              </a:rPr>
              <a:pPr/>
              <a:t>08.04.2015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20AF2-9592-4654-AFDE-FBDAB1F7CA8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40073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9B9F58-FE29-412A-98A5-05F6726B7185}" type="datetime1">
              <a:rPr lang="ru-RU" altLang="ru-RU">
                <a:solidFill>
                  <a:srgbClr val="FFFFFF"/>
                </a:solidFill>
              </a:rPr>
              <a:pPr/>
              <a:t>08.04.2015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A35D6-4FFD-4017-8E31-20AA7381BB5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45947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B65E9C1-59DD-40DA-856C-4D72119E626E}" type="datetime1">
              <a:rPr lang="ru-RU" altLang="ru-RU">
                <a:solidFill>
                  <a:srgbClr val="FFFFFF"/>
                </a:solidFill>
              </a:rPr>
              <a:pPr/>
              <a:t>08.04.2015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CB38892-C1A4-450B-94DE-D8FC68783DD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783423"/>
      </p:ext>
    </p:extLst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0048811-3243-493B-A310-51DC3D6D5077}" type="datetime1">
              <a:rPr lang="ru-RU" altLang="ru-RU">
                <a:solidFill>
                  <a:srgbClr val="FFFFFF"/>
                </a:solidFill>
              </a:rPr>
              <a:pPr/>
              <a:t>08.04.2015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C05E825-BB6B-48DE-9C28-80F367B1B24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22414"/>
      </p:ext>
    </p:extLst>
  </p:cSld>
  <p:clrMapOvr>
    <a:masterClrMapping/>
  </p:clrMapOvr>
  <p:transition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334EE41-3F67-4D78-81E4-000ACE2CAB92}" type="datetime1">
              <a:rPr lang="ru-RU" altLang="ru-RU">
                <a:solidFill>
                  <a:srgbClr val="FFFFFF"/>
                </a:solidFill>
              </a:rPr>
              <a:pPr/>
              <a:t>08.04.2015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2AB75EF-B28A-4122-BB9A-44FF1C7225A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85855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34" y="285728"/>
            <a:ext cx="8143932" cy="1143008"/>
          </a:xfrm>
          <a:prstGeom prst="roundRect">
            <a:avLst/>
          </a:prstGeom>
          <a:solidFill>
            <a:srgbClr val="FFCC99">
              <a:alpha val="50000"/>
            </a:srgbClr>
          </a:solidFill>
          <a:ln w="50800" cmpd="dbl">
            <a:solidFill>
              <a:srgbClr val="602E04">
                <a:alpha val="61000"/>
              </a:srgb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CE346-C706-4AA3-9F12-A54D6CC8978D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19D6F-E0F8-41B3-B9DD-833E73D396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D89EF-89BA-4696-85E8-F84C61698FC5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2B12E-77A2-4766-8A30-F81732C76E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00034" y="285728"/>
            <a:ext cx="8143932" cy="1143008"/>
          </a:xfrm>
          <a:prstGeom prst="roundRect">
            <a:avLst/>
          </a:prstGeom>
          <a:solidFill>
            <a:srgbClr val="FFCC99">
              <a:alpha val="50000"/>
            </a:srgbClr>
          </a:solidFill>
          <a:ln w="50800" cmpd="dbl">
            <a:solidFill>
              <a:srgbClr val="602E04">
                <a:alpha val="61000"/>
              </a:srgb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F92E-CE77-4304-ADCD-81CFDA661B61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1A40A-6A6E-44C2-84F3-E39A2C38D3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B2924-72A9-431D-9231-26742A4AEF72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3C1B7-6BF1-4EEF-B76D-36C75416A4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285728"/>
            <a:ext cx="3143272" cy="1143008"/>
          </a:xfrm>
          <a:prstGeom prst="roundRect">
            <a:avLst/>
          </a:prstGeom>
          <a:solidFill>
            <a:srgbClr val="FFCC99">
              <a:alpha val="50000"/>
            </a:srgbClr>
          </a:solidFill>
          <a:ln w="50800" cmpd="dbl">
            <a:solidFill>
              <a:srgbClr val="602E04">
                <a:alpha val="61000"/>
              </a:srgb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B0CA5-26EA-4B93-9C46-68CFFA4C8A7D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60669-386A-4BE2-8C11-CE37BB0B0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71604" y="4786322"/>
            <a:ext cx="6072230" cy="642942"/>
          </a:xfrm>
          <a:prstGeom prst="roundRect">
            <a:avLst/>
          </a:prstGeom>
          <a:solidFill>
            <a:srgbClr val="FFCC99">
              <a:alpha val="50000"/>
            </a:srgbClr>
          </a:solidFill>
          <a:ln w="50800" cmpd="dbl">
            <a:solidFill>
              <a:srgbClr val="602E04">
                <a:alpha val="61000"/>
              </a:srgb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88E2-B22E-4129-871B-31B4EDC014D4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E2E90-75C6-4688-ADCA-E326401B14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9B47C-4A3D-43D4-AD3F-02A0C5768629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E7336-D5E7-4B63-A2AB-7D061DAD72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 l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00034" y="285728"/>
            <a:ext cx="8143932" cy="1143008"/>
          </a:xfrm>
          <a:prstGeom prst="roundRect">
            <a:avLst/>
          </a:prstGeom>
          <a:solidFill>
            <a:srgbClr val="FFCC99">
              <a:alpha val="50000"/>
            </a:srgbClr>
          </a:solidFill>
          <a:ln w="50800" cmpd="dbl">
            <a:solidFill>
              <a:srgbClr val="602E04">
                <a:alpha val="61000"/>
              </a:srgb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3513E4-B949-4A47-BC2F-B28BC01A18B7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E28236-D2FA-44DF-9378-8FD824B8B4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3" r:id="rId4"/>
    <p:sldLayoutId id="2147483698" r:id="rId5"/>
    <p:sldLayoutId id="2147483699" r:id="rId6"/>
    <p:sldLayoutId id="2147483700" r:id="rId7"/>
    <p:sldLayoutId id="2147483701" r:id="rId8"/>
    <p:sldLayoutId id="2147483694" r:id="rId9"/>
    <p:sldLayoutId id="214748370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02E04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686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686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686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solidFill>
                <a:srgbClr val="FFFFFF"/>
              </a:solidFill>
            </a:endParaRPr>
          </a:p>
        </p:txBody>
      </p:sp>
      <p:grpSp>
        <p:nvGrpSpPr>
          <p:cNvPr id="3687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687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3687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3687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87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87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87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87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687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3687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3688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688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688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688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688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688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688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88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688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3571D19-020A-49C6-A5D0-031551A060D4}" type="datetime1">
              <a:rPr lang="ru-RU" altLang="ru-RU" smtClean="0">
                <a:solidFill>
                  <a:srgbClr val="FFFFFF"/>
                </a:solidFill>
              </a:rPr>
              <a:pPr/>
              <a:t>08.04.2015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1C7D05B-CCFB-4CD3-873E-D6BD5259AF04}" type="slidenum">
              <a:rPr lang="ru-RU" altLang="ru-RU" smtClean="0">
                <a:solidFill>
                  <a:srgbClr val="FFFFFF"/>
                </a:solidFill>
              </a:rPr>
              <a:pPr/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9544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ransition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030589" y="1282701"/>
            <a:ext cx="3672408" cy="4551783"/>
          </a:xfrm>
        </p:spPr>
        <p:txBody>
          <a:bodyPr lIns="45720" tIns="0" rIns="45720" bIns="0" anchor="b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Чем Вы можете помочь своему ребенку в сложный период подготовки и сдачи экзаменов?</a:t>
            </a:r>
            <a:r>
              <a:rPr lang="ru-RU" sz="4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ru-RU" sz="4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endParaRPr lang="ru-RU" sz="42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148263" y="5157788"/>
            <a:ext cx="3744912" cy="1150937"/>
          </a:xfrm>
        </p:spPr>
        <p:txBody>
          <a:bodyPr lIns="45720" tIns="0" rIns="45720" bIns="0"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500" b="1" smtClean="0">
                <a:solidFill>
                  <a:srgbClr val="800000"/>
                </a:solidFill>
              </a:rPr>
              <a:t>Советы родителям</a:t>
            </a:r>
            <a:endParaRPr lang="ru-RU" sz="4500" smtClean="0">
              <a:solidFill>
                <a:srgbClr val="800000"/>
              </a:solidFill>
            </a:endParaRPr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600" smtClean="0">
              <a:solidFill>
                <a:srgbClr val="800000"/>
              </a:solidFill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24413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158163" cy="1143000"/>
          </a:xfrm>
        </p:spPr>
        <p:txBody>
          <a:bodyPr/>
          <a:lstStyle/>
          <a:p>
            <a:pPr eaLnBrk="1" hangingPunct="1"/>
            <a:r>
              <a:rPr lang="ru-RU" smtClean="0"/>
              <a:t>Режим дня</a:t>
            </a:r>
          </a:p>
        </p:txBody>
      </p:sp>
      <p:pic>
        <p:nvPicPr>
          <p:cNvPr id="21506" name="Picture 3" descr="\\gerakl\adult_home$\ers\Мои документы\Мои рисунки\экзамены\режим дня\658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6275" y="2058988"/>
            <a:ext cx="3600450" cy="3606800"/>
          </a:xfrm>
        </p:spPr>
      </p:pic>
      <p:sp>
        <p:nvSpPr>
          <p:cNvPr id="21507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z="4000" smtClean="0"/>
              <a:t>   Рекомендуем сутки разделить на три части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Режим дня</a:t>
            </a:r>
          </a:p>
        </p:txBody>
      </p:sp>
      <p:sp>
        <p:nvSpPr>
          <p:cNvPr id="22530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z="3600" smtClean="0"/>
          </a:p>
          <a:p>
            <a:pPr eaLnBrk="1" hangingPunct="1"/>
            <a:endParaRPr lang="ru-RU" sz="3600" smtClean="0"/>
          </a:p>
          <a:p>
            <a:pPr eaLnBrk="1" hangingPunct="1"/>
            <a:r>
              <a:rPr lang="ru-RU" sz="3600" smtClean="0"/>
              <a:t>Подготовка к экзаменам в школе и дома-8 часов</a:t>
            </a:r>
          </a:p>
        </p:txBody>
      </p:sp>
      <p:pic>
        <p:nvPicPr>
          <p:cNvPr id="22531" name="Picture 5" descr="\\gerakl\adult_home$\ers\Мои документы\Мои рисунки\экзамены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9992" y="3501008"/>
            <a:ext cx="44291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\\gerakl\adult_home$\ers\Мои документы\Мои рисунки\экзамены\stock-photo-group-of-high-school-students-listening-to-teacher-in-classroom-1103329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29063" y="428625"/>
            <a:ext cx="4714875" cy="2714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Режим дня</a:t>
            </a:r>
          </a:p>
        </p:txBody>
      </p:sp>
      <p:sp>
        <p:nvSpPr>
          <p:cNvPr id="2355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3600" dirty="0" smtClean="0"/>
              <a:t>Спорт, прогулки на свежем воздухе- 8 часов</a:t>
            </a:r>
          </a:p>
        </p:txBody>
      </p:sp>
      <p:pic>
        <p:nvPicPr>
          <p:cNvPr id="23555" name="Picture 2" descr="\\gerakl\adult_home$\ers\Мои документы\Мои рисунки\экзамены\rila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2928938"/>
            <a:ext cx="4429125" cy="3286125"/>
          </a:xfrm>
        </p:spPr>
      </p:pic>
      <p:pic>
        <p:nvPicPr>
          <p:cNvPr id="23556" name="Picture 4" descr="\\gerakl\adult_home$\ers\Мои документы\Мои рисунки\экзамены\image0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357188"/>
            <a:ext cx="450056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77072"/>
            <a:ext cx="2359149" cy="235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Режим дня</a:t>
            </a:r>
          </a:p>
        </p:txBody>
      </p:sp>
      <p:sp>
        <p:nvSpPr>
          <p:cNvPr id="24578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z="4000" smtClean="0"/>
          </a:p>
          <a:p>
            <a:pPr eaLnBrk="1" hangingPunct="1"/>
            <a:r>
              <a:rPr lang="ru-RU" sz="4000" smtClean="0"/>
              <a:t>Сон- не     менее 8 часов</a:t>
            </a:r>
          </a:p>
        </p:txBody>
      </p:sp>
      <p:pic>
        <p:nvPicPr>
          <p:cNvPr id="24579" name="Picture 2" descr="\\gerakl\adult_home$\ers\Мои документы\Мои рисунки\экзамены\big_468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75" y="285750"/>
            <a:ext cx="4429125" cy="3286125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65920"/>
            <a:ext cx="2630662" cy="243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3816350" cy="1143000"/>
          </a:xfrm>
        </p:spPr>
        <p:txBody>
          <a:bodyPr/>
          <a:lstStyle/>
          <a:p>
            <a:pPr eaLnBrk="1" hangingPunct="1"/>
            <a:r>
              <a:rPr lang="ru-RU" smtClean="0"/>
              <a:t>Режим дня</a:t>
            </a:r>
          </a:p>
        </p:txBody>
      </p:sp>
      <p:pic>
        <p:nvPicPr>
          <p:cNvPr id="25602" name="Picture 3" descr="\\gerakl\adult_home$\ers\Мои документы\Мои рисунки\экзамены\режим дня\6583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779838" y="260350"/>
            <a:ext cx="1581150" cy="1584325"/>
          </a:xfrm>
        </p:spPr>
      </p:pic>
      <p:sp>
        <p:nvSpPr>
          <p:cNvPr id="56324" name="Содержимое 7"/>
          <p:cNvSpPr>
            <a:spLocks noGrp="1"/>
          </p:cNvSpPr>
          <p:nvPr>
            <p:ph sz="half" idx="4294967295"/>
          </p:nvPr>
        </p:nvSpPr>
        <p:spPr>
          <a:xfrm>
            <a:off x="250825" y="1125538"/>
            <a:ext cx="4968875" cy="46085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smtClean="0"/>
              <a:t>   </a:t>
            </a:r>
            <a:r>
              <a:rPr lang="ru-RU" smtClean="0">
                <a:solidFill>
                  <a:srgbClr val="800000"/>
                </a:solidFill>
                <a:latin typeface="Arial" charset="0"/>
              </a:rPr>
              <a:t>Составьте график работы по предметам, распределите по дням и по времени.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Например: понедельник, вторник – дополнительные занятия по математике (по 1 часу, перерыв 20 минут),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Среда,четверг – русский язык (репетитор 2 часа) и т.д</a:t>
            </a:r>
            <a:endParaRPr lang="ru-RU" sz="2400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4" name="AutoShape 5"/>
          <p:cNvSpPr>
            <a:spLocks noChangeArrowheads="1"/>
          </p:cNvSpPr>
          <p:nvPr/>
        </p:nvSpPr>
        <p:spPr bwMode="auto">
          <a:xfrm>
            <a:off x="5580063" y="836613"/>
            <a:ext cx="3240087" cy="5472112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5580063" y="981075"/>
            <a:ext cx="3384550" cy="54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>
                <a:solidFill>
                  <a:srgbClr val="FFFF00"/>
                </a:solidFill>
              </a:rPr>
              <a:t>Понедельник.</a:t>
            </a:r>
          </a:p>
          <a:p>
            <a:pPr>
              <a:spcBef>
                <a:spcPct val="50000"/>
              </a:spcBef>
              <a:defRPr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1.Школа до 14.30</a:t>
            </a:r>
          </a:p>
          <a:p>
            <a:pPr>
              <a:spcBef>
                <a:spcPct val="50000"/>
              </a:spcBef>
              <a:defRPr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2.Отдых, обед до 15.30</a:t>
            </a:r>
          </a:p>
          <a:p>
            <a:pPr>
              <a:spcBef>
                <a:spcPct val="50000"/>
              </a:spcBef>
              <a:defRPr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3.С 15.30 до 16.30 доп.занятие по математике</a:t>
            </a:r>
          </a:p>
          <a:p>
            <a:pPr>
              <a:spcBef>
                <a:spcPct val="50000"/>
              </a:spcBef>
              <a:defRPr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16.30 – 16.45 - перерыв</a:t>
            </a:r>
          </a:p>
          <a:p>
            <a:pPr>
              <a:spcBef>
                <a:spcPct val="50000"/>
              </a:spcBef>
              <a:defRPr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16.45 – 19.00 – уроки</a:t>
            </a:r>
          </a:p>
          <a:p>
            <a:pPr>
              <a:spcBef>
                <a:spcPct val="50000"/>
              </a:spcBef>
              <a:defRPr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19.00 – 20.00 – прогулка</a:t>
            </a:r>
          </a:p>
          <a:p>
            <a:pPr>
              <a:spcBef>
                <a:spcPct val="50000"/>
              </a:spcBef>
              <a:defRPr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20.00 – 21.00 – обществознание</a:t>
            </a:r>
          </a:p>
          <a:p>
            <a:pPr>
              <a:spcBef>
                <a:spcPct val="50000"/>
              </a:spcBef>
              <a:defRPr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…………………………..</a:t>
            </a:r>
          </a:p>
          <a:p>
            <a:pPr>
              <a:spcBef>
                <a:spcPct val="50000"/>
              </a:spcBef>
              <a:defRPr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23.00 - сон</a:t>
            </a:r>
          </a:p>
          <a:p>
            <a:pPr>
              <a:spcBef>
                <a:spcPct val="50000"/>
              </a:spcBef>
              <a:defRPr/>
            </a:pPr>
            <a:endParaRPr lang="ru-RU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Питание</a:t>
            </a:r>
          </a:p>
        </p:txBody>
      </p:sp>
      <p:pic>
        <p:nvPicPr>
          <p:cNvPr id="26626" name="Picture 2" descr="\\gerakl\adult_home$\ers\Мои документы\Мои рисунки\экзамены\питание\j3326_12068277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14750" y="357188"/>
            <a:ext cx="4357688" cy="3714750"/>
          </a:xfrm>
        </p:spPr>
      </p:pic>
      <p:sp>
        <p:nvSpPr>
          <p:cNvPr id="26627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Рекомендуем правильно питаться. Питание должно быть3-4 разовым, калорийным, богатым витаминами.</a:t>
            </a:r>
          </a:p>
        </p:txBody>
      </p:sp>
      <p:pic>
        <p:nvPicPr>
          <p:cNvPr id="26628" name="Picture 3" descr="\\gerakl\adult_home$\ers\Мои документы\Мои рисунки\экзамены\829737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643313"/>
            <a:ext cx="4143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3008313" cy="1162050"/>
          </a:xfrm>
        </p:spPr>
        <p:txBody>
          <a:bodyPr/>
          <a:lstStyle/>
          <a:p>
            <a:pPr eaLnBrk="1" hangingPunct="1"/>
            <a:r>
              <a:rPr lang="ru-RU" sz="4000" smtClean="0"/>
              <a:t>Питание</a:t>
            </a:r>
          </a:p>
        </p:txBody>
      </p:sp>
      <p:sp>
        <p:nvSpPr>
          <p:cNvPr id="27650" name="Текст 3"/>
          <p:cNvSpPr>
            <a:spLocks noGrp="1"/>
          </p:cNvSpPr>
          <p:nvPr>
            <p:ph type="body" sz="half" idx="2"/>
          </p:nvPr>
        </p:nvSpPr>
        <p:spPr>
          <a:xfrm>
            <a:off x="500063" y="1428750"/>
            <a:ext cx="3222625" cy="4691063"/>
          </a:xfrm>
        </p:spPr>
        <p:txBody>
          <a:bodyPr/>
          <a:lstStyle/>
          <a:p>
            <a:pPr eaLnBrk="1" hangingPunct="1"/>
            <a:r>
              <a:rPr lang="ru-RU" sz="4000" smtClean="0"/>
              <a:t>Полезно употреблять в пищу шоколад, овощи, фрукты, рыбу, мясо.</a:t>
            </a:r>
          </a:p>
        </p:txBody>
      </p:sp>
      <p:pic>
        <p:nvPicPr>
          <p:cNvPr id="27651" name="Picture 2" descr="\\gerakl\adult_home$\ers\Мои документы\Мои рисунки\шокола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57625" y="357188"/>
            <a:ext cx="2500313" cy="2357437"/>
          </a:xfrm>
        </p:spPr>
      </p:pic>
      <p:pic>
        <p:nvPicPr>
          <p:cNvPr id="27652" name="Picture 3" descr="\\gerakl\adult_home$\ers\Мои документы\Мои рисунки\экзамены\питание\46053816_1246974964_item_35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2143125"/>
            <a:ext cx="35004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\\gerakl\adult_home$\ers\Мои документы\Мои рисунки\экзамены\shashli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4071938"/>
            <a:ext cx="27146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4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778098"/>
          </a:xfrm>
        </p:spPr>
        <p:txBody>
          <a:bodyPr/>
          <a:lstStyle/>
          <a:p>
            <a:pPr eaLnBrk="1" hangingPunct="1"/>
            <a:r>
              <a:rPr lang="ru-RU" smtClean="0"/>
              <a:t>Питание</a:t>
            </a:r>
          </a:p>
        </p:txBody>
      </p:sp>
      <p:sp>
        <p:nvSpPr>
          <p:cNvPr id="28674" name="Содержимое 5"/>
          <p:cNvSpPr>
            <a:spLocks noGrp="1"/>
          </p:cNvSpPr>
          <p:nvPr>
            <p:ph sz="half" idx="2"/>
          </p:nvPr>
        </p:nvSpPr>
        <p:spPr>
          <a:xfrm>
            <a:off x="323528" y="1484784"/>
            <a:ext cx="4752528" cy="5143500"/>
          </a:xfrm>
        </p:spPr>
        <p:txBody>
          <a:bodyPr/>
          <a:lstStyle/>
          <a:p>
            <a:pPr eaLnBrk="1" hangingPunct="1"/>
            <a:r>
              <a:rPr lang="ru-RU" dirty="0" smtClean="0"/>
              <a:t>Для улучшения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памяти: </a:t>
            </a:r>
            <a:r>
              <a:rPr lang="ru-RU" dirty="0" smtClean="0"/>
              <a:t>морковь с растительным маслом, ананасовый сок.</a:t>
            </a:r>
          </a:p>
          <a:p>
            <a:pPr eaLnBrk="1" hangingPunct="1"/>
            <a:r>
              <a:rPr lang="ru-RU" dirty="0" smtClean="0"/>
              <a:t> Для концентрации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внимания:</a:t>
            </a:r>
            <a:r>
              <a:rPr lang="ru-RU" dirty="0" smtClean="0"/>
              <a:t> половинка репчатого лука в день.</a:t>
            </a:r>
          </a:p>
          <a:p>
            <a:pPr eaLnBrk="1" hangingPunct="1"/>
            <a:r>
              <a:rPr lang="ru-RU" dirty="0" smtClean="0"/>
              <a:t> Для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творческого озарения: </a:t>
            </a:r>
            <a:r>
              <a:rPr lang="ru-RU" dirty="0" smtClean="0"/>
              <a:t>чай из тмина (2 чайные ложки семян на чашку).</a:t>
            </a:r>
          </a:p>
          <a:p>
            <a:pPr eaLnBrk="1" hangingPunct="1"/>
            <a:r>
              <a:rPr lang="ru-RU" dirty="0" smtClean="0"/>
              <a:t> Для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успеха в изучении наук: </a:t>
            </a:r>
            <a:r>
              <a:rPr lang="ru-RU" dirty="0" smtClean="0"/>
              <a:t>капуста и лимон.</a:t>
            </a:r>
          </a:p>
          <a:p>
            <a:pPr eaLnBrk="1" hangingPunct="1"/>
            <a:r>
              <a:rPr lang="ru-RU" dirty="0" smtClean="0"/>
              <a:t> Для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хорошего настроения</a:t>
            </a:r>
            <a:r>
              <a:rPr lang="ru-RU" dirty="0" smtClean="0"/>
              <a:t>: бананы – «фрукты счастья»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 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28675" name="Picture 2" descr="\\gerakl\adult_home$\ers\Мои документы\Мои рисунки\экзамены\8297372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076056" y="2132856"/>
            <a:ext cx="3557340" cy="37077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УСЛОВИЯ ПОДДЕРЖКИ РАБОТОСПОСОБНОСТИ</a:t>
            </a:r>
            <a:endParaRPr lang="ru-RU" sz="2800" smtClean="0"/>
          </a:p>
        </p:txBody>
      </p:sp>
      <p:sp>
        <p:nvSpPr>
          <p:cNvPr id="29698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Чередовать умственный и физический труд;</a:t>
            </a:r>
          </a:p>
          <a:p>
            <a:pPr eaLnBrk="1" hangingPunct="1"/>
            <a:r>
              <a:rPr lang="ru-RU" sz="2800" smtClean="0"/>
              <a:t>Беречь от переутомления глаза, давать им отдых, переключать внимание;</a:t>
            </a:r>
          </a:p>
          <a:p>
            <a:pPr eaLnBrk="1" hangingPunct="1"/>
            <a:r>
              <a:rPr lang="ru-RU" sz="2800" u="sng" smtClean="0"/>
              <a:t>Минимум телевизионных передач и работы за компьютером;</a:t>
            </a:r>
          </a:p>
          <a:p>
            <a:pPr eaLnBrk="1" hangingPunct="1"/>
            <a:r>
              <a:rPr lang="ru-RU" sz="2800" smtClean="0"/>
              <a:t>Стимулировать познавательные способности при помощи упражнений;</a:t>
            </a:r>
          </a:p>
          <a:p>
            <a:pPr eaLnBrk="1" hangingPunct="1"/>
            <a:r>
              <a:rPr lang="ru-RU" sz="2800" smtClean="0"/>
              <a:t>Поднять настроение и наполнить себя свежей силой при помощи дыхательных упражнений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Место для подготовки к экзаменам</a:t>
            </a:r>
          </a:p>
        </p:txBody>
      </p:sp>
      <p:pic>
        <p:nvPicPr>
          <p:cNvPr id="30722" name="Picture 3" descr="\\gerakl\adult_home$\ers\Мои документы\Мои рисунки\экзамены\uchenica-webbi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857375"/>
            <a:ext cx="4038600" cy="4643438"/>
          </a:xfrm>
        </p:spPr>
      </p:pic>
      <p:sp>
        <p:nvSpPr>
          <p:cNvPr id="30723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00613"/>
          </a:xfrm>
        </p:spPr>
        <p:txBody>
          <a:bodyPr/>
          <a:lstStyle/>
          <a:p>
            <a:pPr eaLnBrk="1" hangingPunct="1"/>
            <a:r>
              <a:rPr lang="ru-RU" dirty="0" smtClean="0"/>
              <a:t>Организуйте для ребенка место для подготовки к экзаменам. Поставьте на стол 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предметы в желтой и фиолетовой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тональности.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>Эти цвета повышают активность, работоспособность.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3071813"/>
            <a:ext cx="8358188" cy="3786187"/>
          </a:xfrm>
        </p:spPr>
        <p:txBody>
          <a:bodyPr/>
          <a:lstStyle/>
          <a:p>
            <a:pPr eaLnBrk="1" hangingPunct="1"/>
            <a:r>
              <a:rPr lang="ru-RU" sz="2800" smtClean="0"/>
              <a:t>Экзамен- самый ответственный период жизни каждого старшеклассника. Именно на экзамене подводится итог учебной деятельности каждого учащегося. Чтобы успешно сдать экзамен, к нему необходимо хорошо подготовиться. Поэтому родителям важно </a:t>
            </a:r>
            <a:r>
              <a:rPr lang="ru-RU" sz="2800" u="sng" smtClean="0"/>
              <a:t>создать в семье благоприятные </a:t>
            </a:r>
            <a:r>
              <a:rPr lang="ru-RU" u="sng" smtClean="0"/>
              <a:t>условия</a:t>
            </a:r>
            <a:r>
              <a:rPr lang="ru-RU" smtClean="0"/>
              <a:t>.</a:t>
            </a:r>
          </a:p>
        </p:txBody>
      </p:sp>
      <p:pic>
        <p:nvPicPr>
          <p:cNvPr id="13314" name="Picture 6" descr="\\gerakl\adult_home$\ers\Мои документы\Мои рисунки\разное\картинки для презентаций\ЕГЭ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285750"/>
            <a:ext cx="47863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C48D-2C75-43CD-9253-431FFD779DFC}" type="slidenum">
              <a:rPr lang="ru-RU" altLang="ru-RU">
                <a:solidFill>
                  <a:srgbClr val="FFFFFF"/>
                </a:solidFill>
              </a:rPr>
              <a:pPr/>
              <a:t>20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>
                <a:solidFill>
                  <a:srgbClr val="FFFF00"/>
                </a:solidFill>
              </a:rPr>
              <a:t>Повторение - мать учения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600200"/>
            <a:ext cx="4572000" cy="44958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ru-RU" altLang="ru-RU" dirty="0"/>
              <a:t>Основные формулы и определения можно выписать на листочках и повесить над письменным столом, над кроватью, в столовой и т.д. </a:t>
            </a:r>
          </a:p>
        </p:txBody>
      </p:sp>
      <p:pic>
        <p:nvPicPr>
          <p:cNvPr id="58372" name="Picture 4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32004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048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Простые советы</a:t>
            </a:r>
          </a:p>
        </p:txBody>
      </p:sp>
      <p:sp>
        <p:nvSpPr>
          <p:cNvPr id="31746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6888" cy="4525963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Не повышайте тревожность ребенка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/>
              <a:t>     накануне экзаменов- это может отрицательно сказаться на результате. Ребенку всегда передается волнение родителей, и если взрослые в ответственный момент не могут справиться со своими эмоциями, то ребенок в силу возрастных особенностей может эмоционально «сорваться».</a:t>
            </a:r>
          </a:p>
        </p:txBody>
      </p:sp>
      <p:pic>
        <p:nvPicPr>
          <p:cNvPr id="31747" name="Picture 2" descr="\\gerakl\adult_home$\ers\Мои документы\Мои рисунки\экзамены\12634439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52120" y="1628800"/>
            <a:ext cx="29718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Простые советы</a:t>
            </a:r>
          </a:p>
        </p:txBody>
      </p:sp>
      <p:sp>
        <p:nvSpPr>
          <p:cNvPr id="32770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z="2400" dirty="0" smtClean="0"/>
              <a:t>Не тревожьтесь об оценке, которую ребенок получит на экзамене, и 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критикуйте ребенка после экзамена. </a:t>
            </a:r>
          </a:p>
          <a:p>
            <a:pPr eaLnBrk="1" hangingPunct="1"/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ru-RU" sz="2400" dirty="0" smtClean="0"/>
              <a:t>Внушайте ребенку мысль, что полученная оценка не является совершенным измерением его возможностей.</a:t>
            </a:r>
          </a:p>
        </p:txBody>
      </p:sp>
      <p:pic>
        <p:nvPicPr>
          <p:cNvPr id="32771" name="Picture 2" descr="\\gerakl\adult_home$\ers\Мои документы\Мои рисунки\экзамены\full_Ekzame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714500"/>
            <a:ext cx="4038600" cy="4071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Простые советы</a:t>
            </a:r>
          </a:p>
        </p:txBody>
      </p:sp>
      <p:sp>
        <p:nvSpPr>
          <p:cNvPr id="26626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4348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Подбадривайте</a:t>
            </a:r>
            <a:r>
              <a:rPr lang="ru-RU" sz="2000" dirty="0" smtClean="0"/>
              <a:t> детей, хвалите их за то, что они делают хорошо. Повышайте их уверенность в себе, так как чем больше ребенок боится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      неудачи, тем более вероятности допущения  ошибок. Говорите чаще детям: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 у меня все сможешь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 уверена , ты справишься с экзаменами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 тобой горжусь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Чтобы не случилось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ты для меня самый лучший</a:t>
            </a:r>
          </a:p>
        </p:txBody>
      </p:sp>
      <p:pic>
        <p:nvPicPr>
          <p:cNvPr id="33795" name="Picture 6" descr="MPj0439346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571625"/>
            <a:ext cx="3429000" cy="2428875"/>
          </a:xfrm>
        </p:spPr>
      </p:pic>
      <p:pic>
        <p:nvPicPr>
          <p:cNvPr id="33796" name="Picture 7" descr="lebedeva1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3714750"/>
            <a:ext cx="31432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Простые советы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smtClean="0"/>
              <a:t>Наблюдайте за самочувствием ребенка, никто, кроме Вас, не сможет во время заметить и предотвратить ухудшение состояния ребенка, связанное с переутомлением. </a:t>
            </a:r>
            <a:r>
              <a:rPr lang="ru-RU" sz="2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Контролируйте  режим подготовки ребенка, не допускайте перегрузок,</a:t>
            </a:r>
            <a:r>
              <a:rPr lang="ru-RU" sz="2000" smtClean="0"/>
              <a:t> объясните ему, что он обязательно должен чередовать занятия с отдыхом.</a:t>
            </a:r>
          </a:p>
        </p:txBody>
      </p:sp>
      <p:pic>
        <p:nvPicPr>
          <p:cNvPr id="34819" name="Picture 2" descr="\\gerakl\adult_home$\ers\Мои документы\Мои рисунки\экзамены\33947-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57688" y="1785938"/>
            <a:ext cx="3357562" cy="2714625"/>
          </a:xfrm>
        </p:spPr>
      </p:pic>
      <p:pic>
        <p:nvPicPr>
          <p:cNvPr id="34820" name="Picture 3" descr="\\gerakl\adult_home$\ers\Мои документы\Мои рисунки\экзамены\796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4286250"/>
            <a:ext cx="35004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Простые советы</a:t>
            </a:r>
          </a:p>
        </p:txBody>
      </p:sp>
      <p:sp>
        <p:nvSpPr>
          <p:cNvPr id="35842" name="Содержимое 4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1468437"/>
          </a:xfrm>
        </p:spPr>
        <p:txBody>
          <a:bodyPr/>
          <a:lstStyle/>
          <a:p>
            <a:pPr eaLnBrk="1" hangingPunct="1"/>
            <a:r>
              <a:rPr lang="ru-RU" smtClean="0"/>
              <a:t>Ознакомьте ребенка с методикой подготовки к экзаменам.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4302224" cy="322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Способы снятия нервно- психического напряжения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Спортивные занятия</a:t>
            </a:r>
          </a:p>
        </p:txBody>
      </p:sp>
      <p:pic>
        <p:nvPicPr>
          <p:cNvPr id="36867" name="Picture 2" descr="\\gerakl\adult_home$\ers\Мои документы\Мои рисунки\спорт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929188" y="714375"/>
            <a:ext cx="3352800" cy="2928938"/>
          </a:xfrm>
        </p:spPr>
      </p:pic>
      <p:pic>
        <p:nvPicPr>
          <p:cNvPr id="36868" name="Picture 3" descr="\\gerakl\adult_home$\ers\Мои документы\Мои рисунки\stock-photo--group-of-sporty-smiling-girls-exercising-in-a-modern-fitness-center-146089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642938"/>
            <a:ext cx="33575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Способы снятия нервно- психического напряжения</a:t>
            </a:r>
          </a:p>
        </p:txBody>
      </p:sp>
      <p:sp>
        <p:nvSpPr>
          <p:cNvPr id="37890" name="Содержимо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37891" name="Picture 2" descr="\\gerakl\adult_home$\ers\Мои документы\Мои рисунки\экзамены\hansgrohe-downpour-air-royale-14in-show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643063"/>
            <a:ext cx="3714750" cy="4643437"/>
          </a:xfrm>
        </p:spPr>
      </p:pic>
      <p:sp>
        <p:nvSpPr>
          <p:cNvPr id="37892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3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 </a:t>
            </a:r>
            <a:r>
              <a:rPr lang="ru-RU" sz="2800" smtClean="0"/>
              <a:t>Контрастный душ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Способы снятия нервно- психического напряжения</a:t>
            </a:r>
          </a:p>
        </p:txBody>
      </p:sp>
      <p:sp>
        <p:nvSpPr>
          <p:cNvPr id="38914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z="3200" smtClean="0"/>
              <a:t>Мытье посуды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38915" name="Picture 2" descr="\\gerakl\adult_home$\ers\Мои документы\Мои рисунки\экзамены\f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14813" y="1571625"/>
            <a:ext cx="4357687" cy="4929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Способы снятия нервно- психического напряжения</a:t>
            </a:r>
          </a:p>
        </p:txBody>
      </p:sp>
      <p:sp>
        <p:nvSpPr>
          <p:cNvPr id="39938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39939" name="Picture 2" descr="\\gerakl\adult_home$\ers\Мои документы\Мои рисунки\экзамены\5951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857375"/>
            <a:ext cx="3265488" cy="4525963"/>
          </a:xfrm>
        </p:spPr>
      </p:pic>
      <p:sp>
        <p:nvSpPr>
          <p:cNvPr id="39940" name="Прямоугольник 8"/>
          <p:cNvSpPr>
            <a:spLocks noChangeArrowheads="1"/>
          </p:cNvSpPr>
          <p:nvPr/>
        </p:nvSpPr>
        <p:spPr bwMode="auto">
          <a:xfrm>
            <a:off x="5000625" y="1857375"/>
            <a:ext cx="40005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  <a:p>
            <a:endParaRPr lang="ru-RU" sz="2000"/>
          </a:p>
          <a:p>
            <a:endParaRPr lang="ru-RU" sz="2000"/>
          </a:p>
          <a:p>
            <a:endParaRPr lang="ru-RU" sz="2000"/>
          </a:p>
          <a:p>
            <a:r>
              <a:rPr lang="ru-RU" sz="3200"/>
              <a:t> Смотреть на горящую     свечу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88640"/>
            <a:ext cx="7811269" cy="1143000"/>
          </a:xfrm>
        </p:spPr>
        <p:txBody>
          <a:bodyPr lIns="45720" tIns="0" rIns="45720" bIns="0" anchor="b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 </a:t>
            </a:r>
            <a:br>
              <a:rPr lang="ru-RU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ru-RU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Почему  они  так волнуются? </a:t>
            </a:r>
            <a:br>
              <a:rPr lang="ru-RU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endParaRPr lang="ru-RU" sz="3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idx="4294967295"/>
          </p:nvPr>
        </p:nvSpPr>
        <p:spPr>
          <a:xfrm>
            <a:off x="611188" y="908050"/>
            <a:ext cx="7921625" cy="5472113"/>
          </a:xfrm>
        </p:spPr>
        <p:txBody>
          <a:bodyPr/>
          <a:lstStyle/>
          <a:p>
            <a:pPr marL="273050" indent="-273050" eaLnBrk="1" hangingPunct="1"/>
            <a:r>
              <a:rPr lang="ru-RU" sz="2800" dirty="0" smtClean="0"/>
              <a:t> Сомнение в полноте и прочности знаний </a:t>
            </a:r>
          </a:p>
          <a:p>
            <a:pPr marL="273050" indent="-273050" eaLnBrk="1" hangingPunct="1"/>
            <a:r>
              <a:rPr lang="ru-RU" sz="2800" dirty="0" smtClean="0"/>
              <a:t> Стресс незнакомой ситуации </a:t>
            </a:r>
          </a:p>
          <a:p>
            <a:pPr marL="273050" indent="-273050" eaLnBrk="1" hangingPunct="1"/>
            <a:r>
              <a:rPr lang="ru-RU" sz="2800" dirty="0" smtClean="0"/>
              <a:t> Стресс ответственности перед родителями и школой </a:t>
            </a:r>
          </a:p>
          <a:p>
            <a:pPr marL="273050" indent="-273050" eaLnBrk="1" hangingPunct="1"/>
            <a:r>
              <a:rPr lang="ru-RU" sz="2800" dirty="0" smtClean="0"/>
              <a:t> Сомнение в собственных способностях:  в логическом мышлении, умении </a:t>
            </a:r>
            <a:r>
              <a:rPr lang="ru-RU" sz="2800" dirty="0" err="1" smtClean="0"/>
              <a:t>анализи-ровать</a:t>
            </a:r>
            <a:r>
              <a:rPr lang="ru-RU" sz="2800" dirty="0" smtClean="0"/>
              <a:t>, концентрации и распределении  внимания </a:t>
            </a:r>
          </a:p>
          <a:p>
            <a:pPr marL="273050" indent="-273050" eaLnBrk="1" hangingPunct="1"/>
            <a:r>
              <a:rPr lang="ru-RU" sz="2800" dirty="0" smtClean="0"/>
              <a:t>Психофизические и личностные особенности: тревожность, </a:t>
            </a:r>
            <a:r>
              <a:rPr lang="ru-RU" sz="2800" dirty="0" err="1" smtClean="0"/>
              <a:t>астеничность</a:t>
            </a:r>
            <a:r>
              <a:rPr lang="ru-RU" sz="2800" dirty="0" smtClean="0"/>
              <a:t>, неуверенность в себе </a:t>
            </a:r>
          </a:p>
          <a:p>
            <a:pPr marL="273050" indent="-273050" eaLnBrk="1" hangingPunct="1"/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Способы снятия нервно- психического напряжения</a:t>
            </a:r>
          </a:p>
        </p:txBody>
      </p:sp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468313" y="2060575"/>
            <a:ext cx="8229600" cy="4525963"/>
          </a:xfrm>
        </p:spPr>
        <p:txBody>
          <a:bodyPr/>
          <a:lstStyle/>
          <a:p>
            <a:pPr eaLnBrk="1" hangingPunct="1"/>
            <a:r>
              <a:rPr lang="ru-RU" smtClean="0"/>
              <a:t>Покричать то громко, то тихо</a:t>
            </a:r>
          </a:p>
          <a:p>
            <a:pPr eaLnBrk="1" hangingPunct="1"/>
            <a:r>
              <a:rPr lang="ru-RU" smtClean="0"/>
              <a:t>Вдохнуть глубже до 10 раз</a:t>
            </a:r>
          </a:p>
          <a:p>
            <a:pPr eaLnBrk="1" hangingPunct="1"/>
            <a:r>
              <a:rPr lang="ru-RU" smtClean="0"/>
              <a:t>Скомкать газету и выбросить ее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40963" name="Picture 2" descr="\\gerakl\adult_home$\ers\Мои документы\Мои рисунки\разное\картинки для презентаций\137117_23383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572125" y="3860800"/>
            <a:ext cx="2928938" cy="2581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Накануне экзамена</a:t>
            </a:r>
          </a:p>
        </p:txBody>
      </p:sp>
      <p:sp>
        <p:nvSpPr>
          <p:cNvPr id="419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Обеспечьте ребенку полноценный отдых, он должен отдохнуть и как следует выспаться.</a:t>
            </a:r>
          </a:p>
        </p:txBody>
      </p:sp>
      <p:pic>
        <p:nvPicPr>
          <p:cNvPr id="41987" name="Picture 2" descr="\\gerakl\adult_home$\ers\Мои документы\Мои рисунки\экзамены\93969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214688"/>
            <a:ext cx="36433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3" descr="\\gerakl\adult_home$\ers\Мои документы\Мои рисунки\экзамены\74eb9edce39bca02e70cf0c50f671fda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214688"/>
            <a:ext cx="36433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250825" y="115888"/>
            <a:ext cx="8424863" cy="4637087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 </a:t>
            </a:r>
            <a:r>
              <a:rPr lang="ru-RU" sz="2400" b="1" smtClean="0"/>
              <a:t>И помните: самое главное - это снизить напряжение и тревожность ребенка и обеспечить подходящие условия для занятий. </a:t>
            </a:r>
            <a:endParaRPr lang="ru-RU" sz="2400" smtClean="0"/>
          </a:p>
          <a:p>
            <a:pPr eaLnBrk="1" hangingPunct="1">
              <a:defRPr/>
            </a:pPr>
            <a:r>
              <a:rPr lang="ru-RU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Семейная психотерапия.</a:t>
            </a:r>
            <a:r>
              <a:rPr lang="ru-RU" sz="2400" smtClean="0"/>
              <a:t> </a:t>
            </a:r>
          </a:p>
          <a:p>
            <a:pPr eaLnBrk="1" hangingPunct="1">
              <a:defRPr/>
            </a:pPr>
            <a:r>
              <a:rPr lang="ru-RU" sz="2000" smtClean="0"/>
              <a:t>Необходимо создать для подростка благоприятную психологическую среду, поддерживающую преодоление им стресса, связанного с ЕГЭ. </a:t>
            </a:r>
          </a:p>
          <a:p>
            <a:pPr eaLnBrk="1" hangingPunct="1">
              <a:defRPr/>
            </a:pPr>
            <a:r>
              <a:rPr lang="ru-RU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Такая среда создается следующими приемами:</a:t>
            </a:r>
            <a:r>
              <a:rPr lang="ru-RU" sz="2400" smtClean="0"/>
              <a:t> </a:t>
            </a:r>
          </a:p>
          <a:p>
            <a:pPr eaLnBrk="1" hangingPunct="1">
              <a:defRPr/>
            </a:pPr>
            <a:r>
              <a:rPr lang="ru-RU" sz="2000" smtClean="0"/>
              <a:t>Более </a:t>
            </a:r>
            <a:r>
              <a:rPr lang="ru-RU" sz="2000" b="1" smtClean="0">
                <a:solidFill>
                  <a:srgbClr val="800000"/>
                </a:solidFill>
              </a:rPr>
              <a:t>частый контакт родителей с ребенком</a:t>
            </a:r>
            <a:r>
              <a:rPr lang="ru-RU" sz="2000" smtClean="0"/>
              <a:t> – в перерывах между его занятиями, за совместной едой, вечером перед сном. </a:t>
            </a:r>
          </a:p>
          <a:p>
            <a:pPr eaLnBrk="1" hangingPunct="1">
              <a:defRPr/>
            </a:pPr>
            <a:r>
              <a:rPr lang="ru-RU" sz="2000" b="1" smtClean="0">
                <a:solidFill>
                  <a:srgbClr val="800000"/>
                </a:solidFill>
              </a:rPr>
              <a:t>Совместное и ежедневное подведение позитивных итогов дня –</a:t>
            </a:r>
            <a:r>
              <a:rPr lang="ru-RU" sz="2000" smtClean="0"/>
              <a:t> вечерами за чаем Вы можете рассказывать ребенку, что самого успешного было у Вас за день, и попросить его рассказать о своих успехах в подготовке к экзамену. </a:t>
            </a:r>
            <a:r>
              <a:rPr lang="ru-RU" sz="2000" b="1" smtClean="0">
                <a:solidFill>
                  <a:srgbClr val="800000"/>
                </a:solidFill>
              </a:rPr>
              <a:t>Каждый успех взаимно поощряется.</a:t>
            </a:r>
          </a:p>
          <a:p>
            <a:pPr eaLnBrk="1" hangingPunct="1">
              <a:defRPr/>
            </a:pPr>
            <a:endParaRPr lang="ru-RU" sz="2000" b="1" smtClean="0">
              <a:solidFill>
                <a:srgbClr val="800000"/>
              </a:solidFill>
            </a:endParaRPr>
          </a:p>
          <a:p>
            <a:pPr eaLnBrk="1" hangingPunct="1">
              <a:defRPr/>
            </a:pPr>
            <a:r>
              <a:rPr lang="ru-RU" sz="2000" smtClean="0"/>
              <a:t>Совместные с ребенком воспоминания о прошлых успехах в сдаче экзаменов.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Содержимое 2"/>
          <p:cNvSpPr>
            <a:spLocks noGrp="1"/>
          </p:cNvSpPr>
          <p:nvPr>
            <p:ph idx="4294967295"/>
          </p:nvPr>
        </p:nvSpPr>
        <p:spPr>
          <a:xfrm>
            <a:off x="0" y="1484313"/>
            <a:ext cx="9036050" cy="46370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Такая среда создается следующими приемами:</a:t>
            </a:r>
            <a:r>
              <a:rPr lang="ru-RU" sz="2800" smtClean="0"/>
              <a:t> </a:t>
            </a:r>
          </a:p>
          <a:p>
            <a:pPr eaLnBrk="1" hangingPunct="1">
              <a:defRPr/>
            </a:pPr>
            <a:r>
              <a:rPr lang="ru-RU" sz="2800" smtClean="0"/>
              <a:t>Вы можете рассказать ребенку о своих собственных переживаниях на экзаменах и иных испытаниях и об опыте их успешного преодоления.</a:t>
            </a:r>
          </a:p>
          <a:p>
            <a:pPr eaLnBrk="1" hangingPunct="1">
              <a:defRPr/>
            </a:pPr>
            <a:endParaRPr lang="ru-RU" sz="2800" smtClean="0"/>
          </a:p>
          <a:p>
            <a:pPr eaLnBrk="1" hangingPunct="1">
              <a:defRPr/>
            </a:pPr>
            <a:r>
              <a:rPr lang="ru-RU" sz="2800" smtClean="0"/>
              <a:t>Стиль общения с ребенком – </a:t>
            </a:r>
            <a:r>
              <a:rPr lang="ru-RU" sz="280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оптимистический, задорный, с юмором</a:t>
            </a:r>
            <a:r>
              <a:rPr lang="ru-RU" sz="200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defRPr/>
            </a:pPr>
            <a:endParaRPr lang="ru-RU" sz="200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2000" smtClean="0"/>
              <a:t> </a:t>
            </a:r>
            <a:r>
              <a:rPr 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Подростки с низкой переносимостью стрессов и неразвитой способностью к учебе.</a:t>
            </a:r>
          </a:p>
        </p:txBody>
      </p:sp>
      <p:sp>
        <p:nvSpPr>
          <p:cNvPr id="44034" name="WordArt 3"/>
          <p:cNvSpPr>
            <a:spLocks noChangeArrowheads="1" noChangeShapeType="1" noTextEdit="1"/>
          </p:cNvSpPr>
          <p:nvPr/>
        </p:nvSpPr>
        <p:spPr bwMode="auto">
          <a:xfrm>
            <a:off x="1619250" y="476250"/>
            <a:ext cx="590391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Советы родителям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Первым шагом к успеху в любом начинании является психологическая установка, </a:t>
            </a:r>
            <a:r>
              <a:rPr lang="ru-RU" sz="240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абсолютная уверенность в том, что цель будет достигнута.</a:t>
            </a:r>
            <a:r>
              <a:rPr lang="ru-RU" sz="24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Необходимо приучить ребенка к успеху, удаче, но при этом известно, что одна из причин, мешающих тревожным людям результативно выступать, состоит в том, что они в </a:t>
            </a:r>
            <a:r>
              <a:rPr lang="ru-RU" sz="240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большей степени сосредоточены не на выполнении конкретной деятельности, а на том, какие возможны последствия.</a:t>
            </a:r>
            <a:r>
              <a:rPr lang="ru-RU" sz="2400" smtClean="0"/>
              <a:t> Поэтому неэффективно ставить перед собой цель типа «Я должен получить отличную оценку», «Я должен ответить во что бы то ни стало», </a:t>
            </a: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лучше сформулировать конкретно «Я должен доказать теорему или решить задачу …».</a:t>
            </a:r>
          </a:p>
        </p:txBody>
      </p:sp>
      <p:sp>
        <p:nvSpPr>
          <p:cNvPr id="45058" name="WordArt 4"/>
          <p:cNvSpPr>
            <a:spLocks noChangeArrowheads="1" noChangeShapeType="1" noTextEdit="1"/>
          </p:cNvSpPr>
          <p:nvPr/>
        </p:nvSpPr>
        <p:spPr bwMode="auto">
          <a:xfrm>
            <a:off x="1619250" y="476250"/>
            <a:ext cx="590391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Советы родителям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Возможность провала становится для ученика показателем его </a:t>
            </a: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жизненной несостоятельности</a:t>
            </a:r>
            <a:r>
              <a:rPr lang="ru-RU" smtClean="0"/>
              <a:t>, его человеческой неполноценности. При таком восприятии экзамен – уже не просто определенная проверка знаний, </a:t>
            </a:r>
            <a:r>
              <a:rPr lang="ru-RU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 препятствие, которое может лишить человека самоуважения, уважения в глазах окружающих.</a:t>
            </a:r>
            <a:r>
              <a:rPr lang="ru-RU" smtClean="0"/>
              <a:t> Это проверка на право чувствовать себя – человеком</a:t>
            </a:r>
          </a:p>
        </p:txBody>
      </p:sp>
      <p:sp>
        <p:nvSpPr>
          <p:cNvPr id="46082" name="WordArt 4"/>
          <p:cNvSpPr>
            <a:spLocks noChangeArrowheads="1" noChangeShapeType="1" noTextEdit="1"/>
          </p:cNvSpPr>
          <p:nvPr/>
        </p:nvSpPr>
        <p:spPr bwMode="auto">
          <a:xfrm>
            <a:off x="1619250" y="476250"/>
            <a:ext cx="590391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Советы родителям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557338"/>
            <a:ext cx="8507412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 Чтобы этого избежать, </a:t>
            </a:r>
            <a:r>
              <a:rPr lang="ru-RU" sz="2400" b="1" smtClean="0"/>
              <a:t>ВАМ родители</a:t>
            </a:r>
            <a:r>
              <a:rPr lang="ru-RU" sz="2400" smtClean="0"/>
              <a:t>, нужно поддерживать уверенность в силах вашего ребенка. </a:t>
            </a:r>
            <a:r>
              <a:rPr lang="ru-RU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Чувствовать себя уверенно легче в том случае, когда за спиной надежный тыл, любящие люди</a:t>
            </a:r>
            <a:r>
              <a:rPr lang="ru-RU" sz="2400" smtClean="0"/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Родители, не любящие своих детей, - явление нечастое, но подростков, абсолютно уверенных в родительской любви, не так уж и много.</a:t>
            </a:r>
            <a:r>
              <a:rPr lang="ru-RU" sz="2400" smtClean="0"/>
              <a:t> Объясняется  это противоречие просто. Родители, из лучших побуждений часто говорят о недостатках, указывают на ошибки. Вы – взрослые, считаете, что ребенок поймет, однако подростки ориентируются на прямое значение слов. </a:t>
            </a:r>
            <a:r>
              <a:rPr lang="ru-RU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Часто слыша о собственных недостатках и редко о любви,</a:t>
            </a:r>
            <a:r>
              <a:rPr lang="ru-RU" sz="2400" smtClean="0"/>
              <a:t> </a:t>
            </a:r>
            <a:r>
              <a:rPr lang="ru-RU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эмоциональной поддержке, внимании и заботе не материальной, ребята начинают сомневаться во всем </a:t>
            </a:r>
            <a:r>
              <a:rPr lang="ru-RU" sz="2400" smtClean="0"/>
              <a:t>(во взаимоотношениях  к себе, в своей самооценке). </a:t>
            </a:r>
          </a:p>
        </p:txBody>
      </p:sp>
      <p:sp>
        <p:nvSpPr>
          <p:cNvPr id="47106" name="WordArt 5"/>
          <p:cNvSpPr>
            <a:spLocks noChangeArrowheads="1" noChangeShapeType="1" noTextEdit="1"/>
          </p:cNvSpPr>
          <p:nvPr/>
        </p:nvSpPr>
        <p:spPr bwMode="auto">
          <a:xfrm>
            <a:off x="1619250" y="476250"/>
            <a:ext cx="590391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Советы родителям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/>
          <p:cNvSpPr>
            <a:spLocks noGrp="1"/>
          </p:cNvSpPr>
          <p:nvPr>
            <p:ph type="body" idx="4294967295"/>
          </p:nvPr>
        </p:nvSpPr>
        <p:spPr>
          <a:xfrm>
            <a:off x="0" y="1484313"/>
            <a:ext cx="5940425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chemeClr val="tx2"/>
                </a:solidFill>
              </a:rPr>
              <a:t>Не бойтесь прямо говорить ребенку о том, что </a:t>
            </a:r>
            <a:r>
              <a:rPr lang="ru-RU" b="1" smtClean="0">
                <a:solidFill>
                  <a:schemeClr val="accent2"/>
                </a:solidFill>
              </a:rPr>
              <a:t>он любим</a:t>
            </a:r>
            <a:r>
              <a:rPr lang="ru-RU" b="1" smtClean="0">
                <a:solidFill>
                  <a:schemeClr val="tx2"/>
                </a:solidFill>
              </a:rPr>
              <a:t>, не зависимо от жизненных ситуаций, </a:t>
            </a:r>
            <a:r>
              <a:rPr lang="ru-RU" b="1" smtClean="0">
                <a:solidFill>
                  <a:srgbClr val="800000"/>
                </a:solidFill>
              </a:rPr>
              <a:t>говорите о своих чувствах</a:t>
            </a:r>
            <a:r>
              <a:rPr lang="ru-RU" b="1" smtClean="0">
                <a:solidFill>
                  <a:schemeClr val="tx2"/>
                </a:solidFill>
              </a:rPr>
              <a:t>, они более понятны, чем просто лекции или долгие объяснения</a:t>
            </a:r>
            <a:r>
              <a:rPr lang="ru-RU" b="1" smtClean="0">
                <a:solidFill>
                  <a:srgbClr val="0066FF"/>
                </a:solidFill>
              </a:rPr>
              <a:t>.("Ты должен учить уроки", "Хватит гулять делай то-то").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9025" y="1628775"/>
            <a:ext cx="278288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WordArt 5"/>
          <p:cNvSpPr>
            <a:spLocks noChangeArrowheads="1" noChangeShapeType="1" noTextEdit="1"/>
          </p:cNvSpPr>
          <p:nvPr/>
        </p:nvSpPr>
        <p:spPr bwMode="auto">
          <a:xfrm>
            <a:off x="1619250" y="476250"/>
            <a:ext cx="590391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Советы родителям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193832"/>
            <a:ext cx="8171755" cy="1573664"/>
          </a:xfrm>
        </p:spPr>
        <p:txBody>
          <a:bodyPr lIns="45720" tIns="0" rIns="45720" bIns="0" anchor="b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Как помочь подготовиться к экзаменам</a:t>
            </a:r>
            <a:br>
              <a:rPr lang="ru-RU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endParaRPr lang="ru-RU" sz="3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4294967295"/>
          </p:nvPr>
        </p:nvSpPr>
        <p:spPr>
          <a:xfrm>
            <a:off x="0" y="1412875"/>
            <a:ext cx="4643438" cy="4395788"/>
          </a:xfrm>
        </p:spPr>
        <p:txBody>
          <a:bodyPr/>
          <a:lstStyle/>
          <a:p>
            <a:pPr marL="273050" indent="-273050" eaLnBrk="1" hangingPunct="1">
              <a:buFont typeface="Wingdings" pitchFamily="2" charset="2"/>
              <a:buNone/>
            </a:pPr>
            <a:r>
              <a:rPr lang="ru-RU" dirty="0" smtClean="0"/>
              <a:t>   Слово «экзамен» переводиться с латинского как </a:t>
            </a:r>
            <a:r>
              <a:rPr lang="ru-RU" b="1" dirty="0" smtClean="0">
                <a:solidFill>
                  <a:srgbClr val="FF0000"/>
                </a:solidFill>
              </a:rPr>
              <a:t>«испытание».</a:t>
            </a:r>
          </a:p>
          <a:p>
            <a:pPr marL="273050" indent="-273050" eaLnBrk="1" hangingPunct="1">
              <a:buFont typeface="Wingdings" pitchFamily="2" charset="2"/>
              <a:buNone/>
            </a:pPr>
            <a:r>
              <a:rPr lang="ru-RU" dirty="0" smtClean="0"/>
              <a:t>   И именно испытаниями, сложными, подчас драматичными, становятся выпускные экзамены. 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196975"/>
            <a:ext cx="4392612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88913"/>
            <a:ext cx="4427538" cy="6453187"/>
          </a:xfrm>
        </p:spPr>
        <p:txBody>
          <a:bodyPr/>
          <a:lstStyle/>
          <a:p>
            <a:pPr marL="273050" indent="-273050" eaLnBrk="1" hangingPunct="1">
              <a:buFont typeface="Wingdings" pitchFamily="2" charset="2"/>
              <a:buNone/>
            </a:pPr>
            <a:r>
              <a:rPr lang="ru-RU" smtClean="0"/>
              <a:t>   </a:t>
            </a:r>
            <a:r>
              <a:rPr lang="ru-RU" sz="2800" smtClean="0"/>
              <a:t>Безусловно, экзамены - дело сугубо индивидуальное, выпускник оказывается один на один. И родителям остается только волноваться за своего ребенка, ругать его согласно русской традиции или пытаться поддержать на расстоянии. Взрослые уже сделали все, что было в их силах.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1557338"/>
            <a:ext cx="44577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620713"/>
            <a:ext cx="43561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4294967295"/>
          </p:nvPr>
        </p:nvSpPr>
        <p:spPr>
          <a:xfrm>
            <a:off x="108691" y="814241"/>
            <a:ext cx="4356100" cy="5521472"/>
          </a:xfrm>
        </p:spPr>
        <p:txBody>
          <a:bodyPr/>
          <a:lstStyle/>
          <a:p>
            <a:pPr marL="273050" indent="-273050" eaLnBrk="1" hangingPunct="1">
              <a:buFont typeface="Wingdings" pitchFamily="2" charset="2"/>
              <a:buNone/>
            </a:pPr>
            <a:r>
              <a:rPr lang="ru-RU" dirty="0" smtClean="0"/>
              <a:t>   </a:t>
            </a:r>
            <a:r>
              <a:rPr lang="ru-RU" sz="2400" dirty="0" smtClean="0"/>
              <a:t>Именно родители могут помочь своему школьнику наиболее эффективно распорядиться временем и силами при подготовке к экзамену. </a:t>
            </a:r>
          </a:p>
          <a:p>
            <a:pPr marL="273050" indent="-273050" eaLnBrk="1" hangingPunct="1">
              <a:buFont typeface="Wingdings" pitchFamily="2" charset="2"/>
              <a:buNone/>
            </a:pPr>
            <a:r>
              <a:rPr lang="ru-RU" sz="2400" dirty="0" smtClean="0"/>
              <a:t>   Помощь взрослых очень важна, поскольку человеку, кроме всего прочего, необходима еще и </a:t>
            </a:r>
            <a:r>
              <a:rPr lang="ru-RU" sz="2400" b="1" dirty="0" smtClean="0"/>
              <a:t>психологическая готовность </a:t>
            </a:r>
            <a:r>
              <a:rPr lang="ru-RU" sz="2400" dirty="0" smtClean="0"/>
              <a:t>к ситуации сдачи серьезных экзаменов.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8712" y="929366"/>
            <a:ext cx="4125789" cy="534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4294967295"/>
          </p:nvPr>
        </p:nvSpPr>
        <p:spPr>
          <a:xfrm>
            <a:off x="323850" y="333375"/>
            <a:ext cx="5111750" cy="5980113"/>
          </a:xfrm>
        </p:spPr>
        <p:txBody>
          <a:bodyPr/>
          <a:lstStyle/>
          <a:p>
            <a:pPr marL="273050" indent="-273050" eaLnBrk="1" hangingPunct="1">
              <a:buFont typeface="Wingdings" pitchFamily="2" charset="2"/>
              <a:buNone/>
            </a:pPr>
            <a:r>
              <a:rPr lang="ru-RU" dirty="0" smtClean="0"/>
              <a:t>   Согласитесь, что каждый, кто сдает экзамены, независимо от их результата, постигает самую важную в жизни науку -</a:t>
            </a:r>
            <a:r>
              <a:rPr lang="ru-RU" b="1" dirty="0" smtClean="0">
                <a:solidFill>
                  <a:srgbClr val="FF0000"/>
                </a:solidFill>
              </a:rPr>
              <a:t> умение не сдаваться в трудной ситуации</a:t>
            </a:r>
            <a:r>
              <a:rPr lang="ru-RU" dirty="0" smtClean="0"/>
              <a:t>, а провалившись - вдохнуть полной грудью и идти дальше.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476672"/>
            <a:ext cx="3303588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4294967295"/>
          </p:nvPr>
        </p:nvSpPr>
        <p:spPr>
          <a:xfrm>
            <a:off x="179512" y="672332"/>
            <a:ext cx="4392489" cy="5785618"/>
          </a:xfrm>
        </p:spPr>
        <p:txBody>
          <a:bodyPr/>
          <a:lstStyle/>
          <a:p>
            <a:pPr marL="273050" indent="-273050" eaLnBrk="1" hangingPunct="1">
              <a:buFont typeface="Wingdings" pitchFamily="2" charset="2"/>
              <a:buNone/>
            </a:pPr>
            <a:r>
              <a:rPr lang="ru-RU" dirty="0" smtClean="0"/>
              <a:t>   </a:t>
            </a:r>
            <a:r>
              <a:rPr lang="ru-RU" sz="2400" dirty="0" smtClean="0"/>
              <a:t>Задолго до экзаменов обсудите с ребенком, что именно ему придется сдавать, какие дисциплины кажутся ему наиболее сложными, почему? </a:t>
            </a:r>
          </a:p>
          <a:p>
            <a:pPr marL="273050" indent="-273050" eaLnBrk="1" hangingPunct="1">
              <a:buFont typeface="Wingdings" pitchFamily="2" charset="2"/>
              <a:buNone/>
            </a:pPr>
            <a:endParaRPr lang="ru-RU" sz="2400" dirty="0" smtClean="0"/>
          </a:p>
          <a:p>
            <a:pPr marL="273050" indent="-273050" eaLnBrk="1" hangingPunct="1">
              <a:buFont typeface="Wingdings" pitchFamily="2" charset="2"/>
              <a:buNone/>
            </a:pPr>
            <a:r>
              <a:rPr lang="ru-RU" sz="2400" dirty="0" smtClean="0"/>
              <a:t>   Эта информация поможет совместно создать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подготовки</a:t>
            </a:r>
            <a:r>
              <a:rPr lang="ru-RU" sz="2400" dirty="0" smtClean="0"/>
              <a:t> - на какие предметы придется потратить больше времени, а что требует только повторения. </a:t>
            </a:r>
          </a:p>
          <a:p>
            <a:pPr marL="273050" indent="-273050" eaLnBrk="1" hangingPunct="1"/>
            <a:endParaRPr lang="ru-RU" dirty="0" smtClean="0"/>
          </a:p>
          <a:p>
            <a:pPr marL="273050" indent="-273050" eaLnBrk="1" hangingPunct="1"/>
            <a:endParaRPr lang="ru-RU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333375"/>
            <a:ext cx="3430588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49" y="47171"/>
            <a:ext cx="2403351" cy="159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4294967295"/>
          </p:nvPr>
        </p:nvSpPr>
        <p:spPr>
          <a:xfrm>
            <a:off x="250825" y="476250"/>
            <a:ext cx="3816350" cy="5472113"/>
          </a:xfrm>
        </p:spPr>
        <p:txBody>
          <a:bodyPr/>
          <a:lstStyle/>
          <a:p>
            <a:pPr marL="273050" indent="-273050" eaLnBrk="1" hangingPunct="1">
              <a:buFont typeface="Wingdings" pitchFamily="2" charset="2"/>
              <a:buNone/>
            </a:pPr>
            <a:r>
              <a:rPr lang="ru-RU" smtClean="0"/>
              <a:t>    Определите вместе с ребенком его </a:t>
            </a:r>
            <a:r>
              <a:rPr lang="ru-RU" smtClean="0">
                <a:solidFill>
                  <a:srgbClr val="FF0000"/>
                </a:solidFill>
              </a:rPr>
              <a:t>«золотые часы» </a:t>
            </a:r>
            <a:r>
              <a:rPr lang="ru-RU" smtClean="0"/>
              <a:t>(«жаворонок» он или «сова»). </a:t>
            </a:r>
          </a:p>
          <a:p>
            <a:pPr marL="273050" indent="-273050" eaLnBrk="1" hangingPunct="1">
              <a:buFont typeface="Wingdings" pitchFamily="2" charset="2"/>
              <a:buNone/>
            </a:pPr>
            <a:r>
              <a:rPr lang="ru-RU" smtClean="0"/>
              <a:t>    Сложные темы лучше изучать в часы подъема, хорошо знакомые - в часы спада. </a:t>
            </a:r>
          </a:p>
          <a:p>
            <a:pPr marL="273050" indent="-273050" eaLnBrk="1" hangingPunct="1"/>
            <a:endParaRPr lang="ru-RU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4866" y="476673"/>
            <a:ext cx="4063034" cy="577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ссв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</TotalTime>
  <Words>1346</Words>
  <Application>Microsoft Office PowerPoint</Application>
  <PresentationFormat>Экран (4:3)</PresentationFormat>
  <Paragraphs>145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Рассвет</vt:lpstr>
      <vt:lpstr>Вершина горы</vt:lpstr>
      <vt:lpstr>Чем Вы можете помочь своему ребенку в сложный период подготовки и сдачи экзаменов? </vt:lpstr>
      <vt:lpstr>Презентация PowerPoint</vt:lpstr>
      <vt:lpstr>  Почему  они  так волнуются?  </vt:lpstr>
      <vt:lpstr>Как помочь подготовиться к экзаменам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Режим дня</vt:lpstr>
      <vt:lpstr>Режим дня</vt:lpstr>
      <vt:lpstr>Режим дня</vt:lpstr>
      <vt:lpstr>Режим дня</vt:lpstr>
      <vt:lpstr>Режим дня</vt:lpstr>
      <vt:lpstr>Питание</vt:lpstr>
      <vt:lpstr>Питание</vt:lpstr>
      <vt:lpstr>Питание</vt:lpstr>
      <vt:lpstr>УСЛОВИЯ ПОДДЕРЖКИ РАБОТОСПОСОБНОСТИ</vt:lpstr>
      <vt:lpstr>Место для подготовки к экзаменам</vt:lpstr>
      <vt:lpstr>Повторение - мать учения</vt:lpstr>
      <vt:lpstr>Простые советы</vt:lpstr>
      <vt:lpstr>Простые советы</vt:lpstr>
      <vt:lpstr>Простые советы</vt:lpstr>
      <vt:lpstr>Простые советы</vt:lpstr>
      <vt:lpstr>Простые советы</vt:lpstr>
      <vt:lpstr>Способы снятия нервно- психического напряжения</vt:lpstr>
      <vt:lpstr>Способы снятия нервно- психического напряжения</vt:lpstr>
      <vt:lpstr>Способы снятия нервно- психического напряжения</vt:lpstr>
      <vt:lpstr>Способы снятия нервно- психического напряжения</vt:lpstr>
      <vt:lpstr>Способы снятия нервно- психического напряжения</vt:lpstr>
      <vt:lpstr>Накануне экзамена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Лицей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помочь детям подготовиться к экзаменам?»</dc:title>
  <dc:creator>ers</dc:creator>
  <cp:lastModifiedBy>Natalya N. Nikiforova</cp:lastModifiedBy>
  <cp:revision>101</cp:revision>
  <dcterms:created xsi:type="dcterms:W3CDTF">2010-02-10T08:27:18Z</dcterms:created>
  <dcterms:modified xsi:type="dcterms:W3CDTF">2015-04-08T13:22:14Z</dcterms:modified>
</cp:coreProperties>
</file>